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3" r:id="rId3"/>
    <p:sldId id="284" r:id="rId4"/>
    <p:sldId id="276" r:id="rId5"/>
    <p:sldId id="279" r:id="rId6"/>
    <p:sldId id="281" r:id="rId7"/>
    <p:sldId id="280" r:id="rId8"/>
    <p:sldId id="283" r:id="rId9"/>
    <p:sldId id="270" r:id="rId10"/>
    <p:sldId id="263" r:id="rId11"/>
    <p:sldId id="272" r:id="rId12"/>
  </p:sldIdLst>
  <p:sldSz cx="12192000" cy="6858000"/>
  <p:notesSz cx="6858000" cy="12192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0F70"/>
    <a:srgbClr val="00FFAE"/>
    <a:srgbClr val="758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21" autoAdjust="0"/>
    <p:restoredTop sz="96159" autoAdjust="0"/>
  </p:normalViewPr>
  <p:slideViewPr>
    <p:cSldViewPr snapToGrid="0" snapToObjects="1">
      <p:cViewPr varScale="1">
        <p:scale>
          <a:sx n="85" d="100"/>
          <a:sy n="85" d="100"/>
        </p:scale>
        <p:origin x="114" y="6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694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D983724-665E-20B7-1BDE-8486187615F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ACE524-2FCC-C4D3-A13B-5771910A81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6111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6656A-EA32-40DB-850A-A9F62B3E593C}" type="datetimeFigureOut">
              <a:rPr lang="en-CA" smtClean="0"/>
              <a:t>2023-12-07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3EE5F-A543-E07E-725E-9CE153FAE0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540685-7B3F-D3FD-3736-2612ECF8F2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1580813"/>
            <a:ext cx="2971800" cy="6111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2764D7-95B4-401F-B7CA-9471367F234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77768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2597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3632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1524000"/>
            <a:ext cx="73152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867400"/>
            <a:ext cx="5486400" cy="4800600"/>
          </a:xfrm>
          <a:prstGeom prst="rect">
            <a:avLst/>
          </a:prstGeom>
        </p:spPr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95482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47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0096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3" Type="http://schemas.openxmlformats.org/officeDocument/2006/relationships/image" Target="../media/image21.jpeg"/><Relationship Id="rId7" Type="http://schemas.openxmlformats.org/officeDocument/2006/relationships/image" Target="../media/image25.sv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eg"/><Relationship Id="rId15" Type="http://schemas.openxmlformats.org/officeDocument/2006/relationships/image" Target="../media/image33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jpeg"/><Relationship Id="rId9" Type="http://schemas.openxmlformats.org/officeDocument/2006/relationships/image" Target="../media/image27.svg"/><Relationship Id="rId14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18353" y="5596751"/>
            <a:ext cx="952262" cy="47613"/>
          </a:xfrm>
          <a:prstGeom prst="rect">
            <a:avLst/>
          </a:prstGeom>
        </p:spPr>
      </p:pic>
      <p:sp>
        <p:nvSpPr>
          <p:cNvPr id="3" name="Object 2"/>
          <p:cNvSpPr/>
          <p:nvPr/>
        </p:nvSpPr>
        <p:spPr>
          <a:xfrm>
            <a:off x="1401729" y="4812642"/>
            <a:ext cx="9385493" cy="6238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914"/>
              </a:lnSpc>
              <a:buNone/>
            </a:pPr>
            <a:r>
              <a:rPr lang="en-US" sz="4388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User Review Sentiment Analysis</a:t>
            </a:r>
            <a:endParaRPr lang="en-US" dirty="0"/>
          </a:p>
        </p:txBody>
      </p:sp>
      <p:sp>
        <p:nvSpPr>
          <p:cNvPr id="4" name="Object 3"/>
          <p:cNvSpPr/>
          <p:nvPr/>
        </p:nvSpPr>
        <p:spPr>
          <a:xfrm>
            <a:off x="1401729" y="5856411"/>
            <a:ext cx="9385493" cy="417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3289"/>
              </a:lnSpc>
              <a:spcBef>
                <a:spcPts val="3242"/>
              </a:spcBef>
              <a:buNone/>
            </a:pPr>
            <a:r>
              <a:rPr lang="en-US" sz="2936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Zoey</a:t>
            </a:r>
            <a:endParaRPr lang="en-US" dirty="0"/>
          </a:p>
        </p:txBody>
      </p:sp>
      <p:pic>
        <p:nvPicPr>
          <p:cNvPr id="5" name="Object 4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>
            <a:off x="-1" y="-82948"/>
            <a:ext cx="12188952" cy="42566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Object 4" descr="preencoded.png">
            <a:extLst>
              <a:ext uri="{FF2B5EF4-FFF2-40B4-BE49-F238E27FC236}">
                <a16:creationId xmlns:a16="http://schemas.microsoft.com/office/drawing/2014/main" id="{E1AF1ABE-0B50-BAC2-24D8-947EBA8C2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5400000">
            <a:off x="5453640" y="122698"/>
            <a:ext cx="1281667" cy="12188954"/>
          </a:xfrm>
          <a:prstGeom prst="rect">
            <a:avLst/>
          </a:prstGeom>
        </p:spPr>
      </p:pic>
      <p:sp>
        <p:nvSpPr>
          <p:cNvPr id="2" name="Object 5">
            <a:extLst>
              <a:ext uri="{FF2B5EF4-FFF2-40B4-BE49-F238E27FC236}">
                <a16:creationId xmlns:a16="http://schemas.microsoft.com/office/drawing/2014/main" id="{B00E0DB2-8184-8781-8D23-98DC2799D9CB}"/>
              </a:ext>
            </a:extLst>
          </p:cNvPr>
          <p:cNvSpPr/>
          <p:nvPr/>
        </p:nvSpPr>
        <p:spPr>
          <a:xfrm>
            <a:off x="498509" y="3833141"/>
            <a:ext cx="3383386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</a:pPr>
            <a:r>
              <a:rPr lang="en-CA" altLang="ko-KR" sz="2400" b="1" dirty="0">
                <a:solidFill>
                  <a:srgbClr val="2A2921"/>
                </a:solidFill>
              </a:rPr>
              <a:t>Model with higher accuracy</a:t>
            </a:r>
            <a:endParaRPr lang="en-US" sz="2400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1E556BF8-D16D-66A7-CB71-CF8FA8684EC5}"/>
              </a:ext>
            </a:extLst>
          </p:cNvPr>
          <p:cNvSpPr/>
          <p:nvPr/>
        </p:nvSpPr>
        <p:spPr>
          <a:xfrm>
            <a:off x="4303271" y="3833141"/>
            <a:ext cx="3582409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CA" altLang="ko-KR" sz="24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More data analysis</a:t>
            </a:r>
            <a:endParaRPr lang="en-US" sz="2400" dirty="0"/>
          </a:p>
        </p:txBody>
      </p:sp>
      <p:sp>
        <p:nvSpPr>
          <p:cNvPr id="5" name="Object 11">
            <a:extLst>
              <a:ext uri="{FF2B5EF4-FFF2-40B4-BE49-F238E27FC236}">
                <a16:creationId xmlns:a16="http://schemas.microsoft.com/office/drawing/2014/main" id="{7D3BC4EA-31B5-0318-B42B-9569CC582E86}"/>
              </a:ext>
            </a:extLst>
          </p:cNvPr>
          <p:cNvSpPr/>
          <p:nvPr/>
        </p:nvSpPr>
        <p:spPr>
          <a:xfrm>
            <a:off x="8307056" y="3887209"/>
            <a:ext cx="3425286" cy="10236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CA" altLang="ko-KR" sz="2400" b="1" dirty="0"/>
              <a:t>Application to other fields</a:t>
            </a:r>
            <a:endParaRPr lang="en-US" sz="2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5714EE-A31E-BCA4-AE76-458AD2D131D0}"/>
              </a:ext>
            </a:extLst>
          </p:cNvPr>
          <p:cNvGrpSpPr/>
          <p:nvPr/>
        </p:nvGrpSpPr>
        <p:grpSpPr>
          <a:xfrm>
            <a:off x="1504013" y="2148096"/>
            <a:ext cx="1330721" cy="1352320"/>
            <a:chOff x="3822264" y="1595039"/>
            <a:chExt cx="714196" cy="714196"/>
          </a:xfrm>
        </p:grpSpPr>
        <p:sp>
          <p:nvSpPr>
            <p:cNvPr id="15" name="Object 15">
              <a:extLst>
                <a:ext uri="{FF2B5EF4-FFF2-40B4-BE49-F238E27FC236}">
                  <a16:creationId xmlns:a16="http://schemas.microsoft.com/office/drawing/2014/main" id="{E5808BA6-27AD-7F27-A265-E086401B0806}"/>
                </a:ext>
              </a:extLst>
            </p:cNvPr>
            <p:cNvSpPr/>
            <p:nvPr/>
          </p:nvSpPr>
          <p:spPr>
            <a:xfrm>
              <a:off x="3822264" y="1595039"/>
              <a:ext cx="714196" cy="714196"/>
            </a:xfrm>
            <a:prstGeom prst="ellipse">
              <a:avLst/>
            </a:prstGeom>
            <a:solidFill>
              <a:srgbClr val="00FFAE"/>
            </a:solidFill>
          </p:spPr>
          <p:txBody>
            <a:bodyPr/>
            <a:lstStyle/>
            <a:p>
              <a:endParaRPr lang="en-CA"/>
            </a:p>
          </p:txBody>
        </p:sp>
        <p:pic>
          <p:nvPicPr>
            <p:cNvPr id="16" name="Object 16" descr="preencoded.png">
              <a:extLst>
                <a:ext uri="{FF2B5EF4-FFF2-40B4-BE49-F238E27FC236}">
                  <a16:creationId xmlns:a16="http://schemas.microsoft.com/office/drawing/2014/main" id="{14B7C933-5E41-006D-C1D3-0F1393BD6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016158" y="1793117"/>
              <a:ext cx="323769" cy="323769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E6D226B-200A-32E4-C18D-A0D561411F46}"/>
              </a:ext>
            </a:extLst>
          </p:cNvPr>
          <p:cNvGrpSpPr/>
          <p:nvPr/>
        </p:nvGrpSpPr>
        <p:grpSpPr>
          <a:xfrm>
            <a:off x="9354338" y="2162398"/>
            <a:ext cx="1330722" cy="1338018"/>
            <a:chOff x="3822264" y="2785366"/>
            <a:chExt cx="714196" cy="714196"/>
          </a:xfrm>
        </p:grpSpPr>
        <p:sp>
          <p:nvSpPr>
            <p:cNvPr id="18" name="Object 18">
              <a:extLst>
                <a:ext uri="{FF2B5EF4-FFF2-40B4-BE49-F238E27FC236}">
                  <a16:creationId xmlns:a16="http://schemas.microsoft.com/office/drawing/2014/main" id="{FE5014CA-1B04-FA5C-4467-2846A2919838}"/>
                </a:ext>
              </a:extLst>
            </p:cNvPr>
            <p:cNvSpPr/>
            <p:nvPr/>
          </p:nvSpPr>
          <p:spPr>
            <a:xfrm>
              <a:off x="3822264" y="2785366"/>
              <a:ext cx="714196" cy="714196"/>
            </a:xfrm>
            <a:prstGeom prst="ellipse">
              <a:avLst/>
            </a:prstGeom>
            <a:solidFill>
              <a:srgbClr val="00FFAE"/>
            </a:solidFill>
          </p:spPr>
          <p:txBody>
            <a:bodyPr/>
            <a:lstStyle/>
            <a:p>
              <a:endParaRPr lang="en-CA"/>
            </a:p>
          </p:txBody>
        </p:sp>
        <p:pic>
          <p:nvPicPr>
            <p:cNvPr id="19" name="Object 19" descr="preencoded.png">
              <a:extLst>
                <a:ext uri="{FF2B5EF4-FFF2-40B4-BE49-F238E27FC236}">
                  <a16:creationId xmlns:a16="http://schemas.microsoft.com/office/drawing/2014/main" id="{A3DF2DA2-16C5-47AE-E413-452ABF164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053820" y="2958332"/>
              <a:ext cx="257111" cy="37138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4ADC4BD-D22F-77A3-8885-CA225353EDA6}"/>
              </a:ext>
            </a:extLst>
          </p:cNvPr>
          <p:cNvGrpSpPr/>
          <p:nvPr/>
        </p:nvGrpSpPr>
        <p:grpSpPr>
          <a:xfrm>
            <a:off x="5381803" y="2148095"/>
            <a:ext cx="1330721" cy="1352321"/>
            <a:chOff x="3822264" y="3975694"/>
            <a:chExt cx="714196" cy="714196"/>
          </a:xfrm>
        </p:grpSpPr>
        <p:sp>
          <p:nvSpPr>
            <p:cNvPr id="22" name="Object 20">
              <a:extLst>
                <a:ext uri="{FF2B5EF4-FFF2-40B4-BE49-F238E27FC236}">
                  <a16:creationId xmlns:a16="http://schemas.microsoft.com/office/drawing/2014/main" id="{75580FFF-63B9-08DF-D3A8-C7AB614F1452}"/>
                </a:ext>
              </a:extLst>
            </p:cNvPr>
            <p:cNvSpPr/>
            <p:nvPr/>
          </p:nvSpPr>
          <p:spPr>
            <a:xfrm>
              <a:off x="3822264" y="3975694"/>
              <a:ext cx="714196" cy="714196"/>
            </a:xfrm>
            <a:prstGeom prst="ellipse">
              <a:avLst/>
            </a:prstGeom>
            <a:solidFill>
              <a:srgbClr val="00FFAE"/>
            </a:solidFill>
          </p:spPr>
          <p:txBody>
            <a:bodyPr/>
            <a:lstStyle/>
            <a:p>
              <a:endParaRPr lang="en-CA"/>
            </a:p>
          </p:txBody>
        </p:sp>
        <p:pic>
          <p:nvPicPr>
            <p:cNvPr id="23" name="Object 21" descr="preencoded.png">
              <a:extLst>
                <a:ext uri="{FF2B5EF4-FFF2-40B4-BE49-F238E27FC236}">
                  <a16:creationId xmlns:a16="http://schemas.microsoft.com/office/drawing/2014/main" id="{DC2F47B7-D05C-49F9-A328-7464B8AAB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16160" y="4148663"/>
              <a:ext cx="323769" cy="371382"/>
            </a:xfrm>
            <a:prstGeom prst="rect">
              <a:avLst/>
            </a:prstGeom>
          </p:spPr>
        </p:pic>
      </p:grpSp>
      <p:sp>
        <p:nvSpPr>
          <p:cNvPr id="24" name="Object 2">
            <a:extLst>
              <a:ext uri="{FF2B5EF4-FFF2-40B4-BE49-F238E27FC236}">
                <a16:creationId xmlns:a16="http://schemas.microsoft.com/office/drawing/2014/main" id="{DF9F8DDC-224C-60E6-1A2C-8792CFA98A98}"/>
              </a:ext>
            </a:extLst>
          </p:cNvPr>
          <p:cNvSpPr/>
          <p:nvPr/>
        </p:nvSpPr>
        <p:spPr>
          <a:xfrm>
            <a:off x="-4" y="466317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spcBef>
                <a:spcPts val="1084"/>
              </a:spcBef>
              <a:buNone/>
            </a:pPr>
            <a:r>
              <a:rPr lang="en-US" sz="3750" b="1" dirty="0">
                <a:solidFill>
                  <a:srgbClr val="2A2921"/>
                </a:solidFill>
                <a:ea typeface="Space Grotesk" pitchFamily="34" charset="-122"/>
              </a:rPr>
              <a:t>Future Goal</a:t>
            </a:r>
            <a:endParaRPr lang="en-US" sz="4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4255177" y="4981619"/>
            <a:ext cx="2809172" cy="0"/>
          </a:xfrm>
          <a:prstGeom prst="line">
            <a:avLst/>
          </a:prstGeom>
          <a:noFill/>
          <a:ln w="12700">
            <a:solidFill>
              <a:srgbClr val="000000">
                <a:alpha val="20000"/>
              </a:srgbClr>
            </a:solidFill>
            <a:prstDash val="solid"/>
            <a:miter lim="800000"/>
          </a:ln>
        </p:spPr>
        <p:txBody>
          <a:bodyPr/>
          <a:lstStyle/>
          <a:p>
            <a:endParaRPr lang="en-CA" dirty="0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110FAE1-DC3A-A978-86D9-FB3E9310A657}"/>
              </a:ext>
            </a:extLst>
          </p:cNvPr>
          <p:cNvSpPr/>
          <p:nvPr/>
        </p:nvSpPr>
        <p:spPr>
          <a:xfrm>
            <a:off x="930569" y="2918360"/>
            <a:ext cx="10008363" cy="15998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12600"/>
              </a:lnSpc>
              <a:buNone/>
            </a:pPr>
            <a:r>
              <a:rPr lang="en-US" sz="11250" b="1" kern="0" spc="-337" dirty="0">
                <a:solidFill>
                  <a:srgbClr val="2A2921"/>
                </a:solidFill>
                <a:latin typeface="+mj-lt"/>
                <a:ea typeface="Space Grotesk" pitchFamily="34" charset="-122"/>
              </a:rPr>
              <a:t>THANK YOU</a:t>
            </a:r>
            <a:endParaRPr lang="en-US" dirty="0">
              <a:latin typeface="+mj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760910" y="400247"/>
            <a:ext cx="6188780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US" sz="40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</a:rPr>
              <a:t>Agenda</a:t>
            </a:r>
            <a:endParaRPr lang="en-US" sz="2000" dirty="0"/>
          </a:p>
        </p:txBody>
      </p:sp>
      <p:pic>
        <p:nvPicPr>
          <p:cNvPr id="5" name="Object 4" descr="preencoded.png">
            <a:extLst>
              <a:ext uri="{FF2B5EF4-FFF2-40B4-BE49-F238E27FC236}">
                <a16:creationId xmlns:a16="http://schemas.microsoft.com/office/drawing/2014/main" id="{00186BC1-E079-E84E-E40A-E93DE872EC8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5400000">
            <a:off x="-1749644" y="1749644"/>
            <a:ext cx="6858000" cy="3358711"/>
          </a:xfrm>
          <a:prstGeom prst="rect">
            <a:avLst/>
          </a:prstGeom>
        </p:spPr>
      </p:pic>
      <p:sp>
        <p:nvSpPr>
          <p:cNvPr id="3" name="Object 3">
            <a:extLst>
              <a:ext uri="{FF2B5EF4-FFF2-40B4-BE49-F238E27FC236}">
                <a16:creationId xmlns:a16="http://schemas.microsoft.com/office/drawing/2014/main" id="{E776EAA7-9DB5-DCD8-39EE-467AF6072908}"/>
              </a:ext>
            </a:extLst>
          </p:cNvPr>
          <p:cNvSpPr/>
          <p:nvPr/>
        </p:nvSpPr>
        <p:spPr>
          <a:xfrm>
            <a:off x="4904304" y="1750359"/>
            <a:ext cx="3928986" cy="37957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242900" indent="-242900" algn="l">
              <a:lnSpc>
                <a:spcPts val="3024"/>
              </a:lnSpc>
              <a:buSzPct val="100000"/>
              <a:buFont typeface="+mj-lt"/>
              <a:buAutoNum type="arabicPeriod"/>
            </a:pPr>
            <a:r>
              <a:rPr lang="en-US" sz="27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 Inspiration </a:t>
            </a:r>
          </a:p>
          <a:p>
            <a:pPr marL="242900" indent="-242900" algn="l">
              <a:lnSpc>
                <a:spcPts val="3024"/>
              </a:lnSpc>
              <a:spcBef>
                <a:spcPts val="2564"/>
              </a:spcBef>
              <a:buSzPct val="100000"/>
              <a:buFont typeface="+mj-lt"/>
              <a:buAutoNum type="arabicPeriod"/>
            </a:pPr>
            <a:r>
              <a:rPr lang="en-US" sz="27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 Process </a:t>
            </a:r>
          </a:p>
          <a:p>
            <a:pPr marL="242900" indent="-242900" algn="l">
              <a:lnSpc>
                <a:spcPts val="3024"/>
              </a:lnSpc>
              <a:spcBef>
                <a:spcPts val="2564"/>
              </a:spcBef>
              <a:buSzPct val="100000"/>
              <a:buFont typeface="+mj-lt"/>
              <a:buAutoNum type="arabicPeriod"/>
            </a:pPr>
            <a:r>
              <a:rPr lang="en-US" sz="27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 Results </a:t>
            </a:r>
          </a:p>
          <a:p>
            <a:pPr marL="242900" indent="-242900" algn="l">
              <a:lnSpc>
                <a:spcPts val="3024"/>
              </a:lnSpc>
              <a:spcBef>
                <a:spcPts val="2564"/>
              </a:spcBef>
              <a:buSzPct val="100000"/>
              <a:buFont typeface="+mj-lt"/>
              <a:buAutoNum type="arabicPeriod"/>
            </a:pPr>
            <a:r>
              <a:rPr lang="en-US" sz="27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 Challenges</a:t>
            </a:r>
          </a:p>
          <a:p>
            <a:pPr marL="242900" indent="-242900" algn="l">
              <a:lnSpc>
                <a:spcPts val="3024"/>
              </a:lnSpc>
              <a:spcBef>
                <a:spcPts val="2564"/>
              </a:spcBef>
              <a:buSzPct val="100000"/>
              <a:buFont typeface="+mj-lt"/>
              <a:buAutoNum type="arabicPeriod"/>
            </a:pPr>
            <a:r>
              <a:rPr lang="en-US" sz="27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 Future Goal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1"/>
          <p:cNvSpPr/>
          <p:nvPr/>
        </p:nvSpPr>
        <p:spPr>
          <a:xfrm>
            <a:off x="836679" y="723898"/>
            <a:ext cx="6002110" cy="14954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atin typeface="+mj-lt"/>
                <a:ea typeface="+mj-ea"/>
                <a:cs typeface="+mj-cs"/>
              </a:rPr>
              <a:t>Who Am I?</a:t>
            </a:r>
            <a:endParaRPr lang="en-US" sz="4000" dirty="0">
              <a:latin typeface="+mj-lt"/>
              <a:ea typeface="+mj-ea"/>
              <a:cs typeface="+mj-cs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E776EAA7-9DB5-DCD8-39EE-467AF6072908}"/>
              </a:ext>
            </a:extLst>
          </p:cNvPr>
          <p:cNvSpPr/>
          <p:nvPr/>
        </p:nvSpPr>
        <p:spPr>
          <a:xfrm>
            <a:off x="836679" y="3022517"/>
            <a:ext cx="5101277" cy="18645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42900" indent="-228600">
              <a:lnSpc>
                <a:spcPct val="9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Mechanical Engineering</a:t>
            </a:r>
          </a:p>
          <a:p>
            <a:pPr marL="242900" indent="-228600">
              <a:lnSpc>
                <a:spcPct val="90000"/>
              </a:lnSpc>
              <a:spcBef>
                <a:spcPts val="256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Biomedical Engineering</a:t>
            </a:r>
          </a:p>
          <a:p>
            <a:pPr marL="242900" indent="-228600">
              <a:lnSpc>
                <a:spcPct val="90000"/>
              </a:lnSpc>
              <a:spcBef>
                <a:spcPts val="2564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000" b="1" dirty="0"/>
              <a:t>Medical Device Regulatory Affairs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AFE097-F290-D2A0-C3C2-F4F88D80B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4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4798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Object 1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75028" y="2551355"/>
            <a:ext cx="333292" cy="209498"/>
          </a:xfrm>
          <a:prstGeom prst="rect">
            <a:avLst/>
          </a:prstGeom>
        </p:spPr>
      </p:pic>
      <p:pic>
        <p:nvPicPr>
          <p:cNvPr id="16" name="Object 15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202718" y="5250121"/>
            <a:ext cx="285679" cy="399950"/>
          </a:xfrm>
          <a:prstGeom prst="rect">
            <a:avLst/>
          </a:prstGeom>
        </p:spPr>
      </p:pic>
      <p:sp>
        <p:nvSpPr>
          <p:cNvPr id="20" name="Object 19"/>
          <p:cNvSpPr/>
          <p:nvPr/>
        </p:nvSpPr>
        <p:spPr>
          <a:xfrm>
            <a:off x="4688855" y="5320317"/>
            <a:ext cx="1016063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r">
              <a:lnSpc>
                <a:spcPts val="2016"/>
              </a:lnSpc>
              <a:buNone/>
            </a:pPr>
            <a: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Analysis</a:t>
            </a:r>
            <a:endParaRPr lang="en-US" dirty="0"/>
          </a:p>
        </p:txBody>
      </p:sp>
      <p:pic>
        <p:nvPicPr>
          <p:cNvPr id="2" name="Object 4" descr="preencoded.png">
            <a:extLst>
              <a:ext uri="{FF2B5EF4-FFF2-40B4-BE49-F238E27FC236}">
                <a16:creationId xmlns:a16="http://schemas.microsoft.com/office/drawing/2014/main" id="{06D53E42-1E51-C92C-3BB8-39EE1E5339A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5400000">
            <a:off x="8119845" y="2778004"/>
            <a:ext cx="6858000" cy="13019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B2BA25-3F77-3697-C78F-9F49853A0B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899" y="204184"/>
            <a:ext cx="5532229" cy="651607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53279F-964B-58A4-D94D-7A6D4235A8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32784" y="1442569"/>
            <a:ext cx="4641489" cy="450103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69178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272730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CA" sz="3750" b="1" dirty="0">
                <a:solidFill>
                  <a:srgbClr val="2A2921"/>
                </a:solidFill>
                <a:latin typeface="Space Grotesk" pitchFamily="34" charset="0"/>
              </a:rPr>
              <a:t>Data Analysis Process</a:t>
            </a:r>
            <a:endParaRPr lang="en-US" dirty="0"/>
          </a:p>
        </p:txBody>
      </p:sp>
      <p:pic>
        <p:nvPicPr>
          <p:cNvPr id="3" name="Object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131" y="1580755"/>
            <a:ext cx="5513596" cy="895126"/>
          </a:xfrm>
          <a:prstGeom prst="rect">
            <a:avLst/>
          </a:prstGeom>
        </p:spPr>
      </p:pic>
      <p:sp>
        <p:nvSpPr>
          <p:cNvPr id="4" name="Object 3"/>
          <p:cNvSpPr/>
          <p:nvPr/>
        </p:nvSpPr>
        <p:spPr>
          <a:xfrm>
            <a:off x="6172561" y="1590277"/>
            <a:ext cx="4570857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CA"/>
          </a:p>
        </p:txBody>
      </p:sp>
      <p:sp>
        <p:nvSpPr>
          <p:cNvPr id="5" name="Object 4"/>
          <p:cNvSpPr/>
          <p:nvPr/>
        </p:nvSpPr>
        <p:spPr>
          <a:xfrm>
            <a:off x="398198" y="1899316"/>
            <a:ext cx="5661837" cy="2559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16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Step 1 Data  Preprocessing</a:t>
            </a:r>
            <a:endParaRPr lang="en-US" sz="2400" dirty="0"/>
          </a:p>
        </p:txBody>
      </p:sp>
      <p:sp>
        <p:nvSpPr>
          <p:cNvPr id="6" name="Object 5"/>
          <p:cNvSpPr/>
          <p:nvPr/>
        </p:nvSpPr>
        <p:spPr>
          <a:xfrm>
            <a:off x="6315401" y="1786827"/>
            <a:ext cx="4713696" cy="5744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NLTK for text processing. </a:t>
            </a:r>
          </a:p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tokenizes (splits text into words)</a:t>
            </a:r>
          </a:p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Remove non-English and convert all to lowercase</a:t>
            </a:r>
            <a:endParaRPr lang="en-US" sz="1500" dirty="0"/>
          </a:p>
        </p:txBody>
      </p:sp>
      <p:pic>
        <p:nvPicPr>
          <p:cNvPr id="7" name="Object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8178" y="2533017"/>
            <a:ext cx="4742264" cy="904649"/>
          </a:xfrm>
          <a:prstGeom prst="rect">
            <a:avLst/>
          </a:prstGeom>
        </p:spPr>
      </p:pic>
      <p:sp>
        <p:nvSpPr>
          <p:cNvPr id="8" name="Object 7"/>
          <p:cNvSpPr/>
          <p:nvPr/>
        </p:nvSpPr>
        <p:spPr>
          <a:xfrm>
            <a:off x="5790514" y="2504449"/>
            <a:ext cx="4952904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CA"/>
          </a:p>
        </p:txBody>
      </p:sp>
      <p:sp>
        <p:nvSpPr>
          <p:cNvPr id="9" name="Object 8"/>
          <p:cNvSpPr/>
          <p:nvPr/>
        </p:nvSpPr>
        <p:spPr>
          <a:xfrm>
            <a:off x="818455" y="2851578"/>
            <a:ext cx="4821227" cy="2559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16"/>
              </a:lnSpc>
              <a:buNone/>
            </a:pPr>
            <a:r>
              <a:rPr lang="en-US" sz="20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Step 2 Feature Extraction</a:t>
            </a:r>
          </a:p>
        </p:txBody>
      </p:sp>
      <p:sp>
        <p:nvSpPr>
          <p:cNvPr id="10" name="Object 9"/>
          <p:cNvSpPr/>
          <p:nvPr/>
        </p:nvSpPr>
        <p:spPr>
          <a:xfrm>
            <a:off x="5933353" y="2839403"/>
            <a:ext cx="5133837" cy="181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TF-IDF Vectorization</a:t>
            </a:r>
          </a:p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Term Frequency-Inverse Document Frequency</a:t>
            </a:r>
            <a:endParaRPr lang="en-US" sz="1500" dirty="0"/>
          </a:p>
        </p:txBody>
      </p:sp>
      <p:pic>
        <p:nvPicPr>
          <p:cNvPr id="11" name="Object 1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40226" y="3485279"/>
            <a:ext cx="3980455" cy="904649"/>
          </a:xfrm>
          <a:prstGeom prst="rect">
            <a:avLst/>
          </a:prstGeom>
        </p:spPr>
      </p:pic>
      <p:sp>
        <p:nvSpPr>
          <p:cNvPr id="12" name="Object 11"/>
          <p:cNvSpPr/>
          <p:nvPr/>
        </p:nvSpPr>
        <p:spPr>
          <a:xfrm>
            <a:off x="5408467" y="3456711"/>
            <a:ext cx="5334952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CA"/>
          </a:p>
        </p:txBody>
      </p:sp>
      <p:sp>
        <p:nvSpPr>
          <p:cNvPr id="13" name="Object 12"/>
          <p:cNvSpPr/>
          <p:nvPr/>
        </p:nvSpPr>
        <p:spPr>
          <a:xfrm>
            <a:off x="1238704" y="3803840"/>
            <a:ext cx="3980782" cy="2559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16"/>
              </a:lnSpc>
              <a:buNone/>
            </a:pPr>
            <a: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Step 3 Model Training</a:t>
            </a:r>
            <a:endParaRPr lang="en-US" dirty="0"/>
          </a:p>
        </p:txBody>
      </p:sp>
      <p:sp>
        <p:nvSpPr>
          <p:cNvPr id="14" name="Object 13"/>
          <p:cNvSpPr/>
          <p:nvPr/>
        </p:nvSpPr>
        <p:spPr>
          <a:xfrm>
            <a:off x="5551306" y="3702437"/>
            <a:ext cx="5554142" cy="181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Data Splitting</a:t>
            </a:r>
          </a:p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Random Forest Classifier (Uses 100 trees)</a:t>
            </a:r>
          </a:p>
        </p:txBody>
      </p:sp>
      <p:pic>
        <p:nvPicPr>
          <p:cNvPr id="15" name="Object 14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0489" y="4425934"/>
            <a:ext cx="3218645" cy="895126"/>
          </a:xfrm>
          <a:prstGeom prst="rect">
            <a:avLst/>
          </a:prstGeom>
        </p:spPr>
      </p:pic>
      <p:sp>
        <p:nvSpPr>
          <p:cNvPr id="16" name="Object 15"/>
          <p:cNvSpPr/>
          <p:nvPr/>
        </p:nvSpPr>
        <p:spPr>
          <a:xfrm>
            <a:off x="5026419" y="4408972"/>
            <a:ext cx="5716999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CA"/>
          </a:p>
        </p:txBody>
      </p:sp>
      <p:sp>
        <p:nvSpPr>
          <p:cNvPr id="17" name="Object 16"/>
          <p:cNvSpPr/>
          <p:nvPr/>
        </p:nvSpPr>
        <p:spPr>
          <a:xfrm>
            <a:off x="1658961" y="4756102"/>
            <a:ext cx="3140173" cy="2559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16"/>
              </a:lnSpc>
              <a:buNone/>
            </a:pPr>
            <a: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Step 4 </a:t>
            </a:r>
            <a:r>
              <a:rPr lang="en-CA" b="1" i="0" dirty="0">
                <a:effectLst/>
                <a:latin typeface="Söhne"/>
              </a:rPr>
              <a:t>Model </a:t>
            </a:r>
            <a: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Evaluation</a:t>
            </a:r>
            <a:endParaRPr lang="en-US" dirty="0"/>
          </a:p>
        </p:txBody>
      </p:sp>
      <p:pic>
        <p:nvPicPr>
          <p:cNvPr id="18" name="Object 1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04321" y="5389802"/>
            <a:ext cx="2456836" cy="895126"/>
          </a:xfrm>
          <a:prstGeom prst="rect">
            <a:avLst/>
          </a:prstGeom>
        </p:spPr>
      </p:pic>
      <p:sp>
        <p:nvSpPr>
          <p:cNvPr id="19" name="Object 18"/>
          <p:cNvSpPr/>
          <p:nvPr/>
        </p:nvSpPr>
        <p:spPr>
          <a:xfrm>
            <a:off x="4644372" y="5361234"/>
            <a:ext cx="6099047" cy="0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miter lim="800000"/>
          </a:ln>
        </p:spPr>
        <p:txBody>
          <a:bodyPr/>
          <a:lstStyle/>
          <a:p>
            <a:endParaRPr lang="en-CA"/>
          </a:p>
        </p:txBody>
      </p:sp>
      <p:sp>
        <p:nvSpPr>
          <p:cNvPr id="20" name="Object 19"/>
          <p:cNvSpPr/>
          <p:nvPr/>
        </p:nvSpPr>
        <p:spPr>
          <a:xfrm>
            <a:off x="2079211" y="5579808"/>
            <a:ext cx="2299727" cy="5118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ts val="2016"/>
              </a:lnSpc>
              <a:buNone/>
            </a:pPr>
            <a: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Step 5</a:t>
            </a:r>
            <a:b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</a:br>
            <a:r>
              <a:rPr lang="en-US" sz="180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Visualization</a:t>
            </a:r>
            <a:endParaRPr lang="en-US" dirty="0"/>
          </a:p>
        </p:txBody>
      </p:sp>
      <p:sp>
        <p:nvSpPr>
          <p:cNvPr id="22" name="Object 13">
            <a:extLst>
              <a:ext uri="{FF2B5EF4-FFF2-40B4-BE49-F238E27FC236}">
                <a16:creationId xmlns:a16="http://schemas.microsoft.com/office/drawing/2014/main" id="{00ABDE33-0285-A4D2-6FD2-1BC354C7C653}"/>
              </a:ext>
            </a:extLst>
          </p:cNvPr>
          <p:cNvSpPr/>
          <p:nvPr/>
        </p:nvSpPr>
        <p:spPr>
          <a:xfrm>
            <a:off x="5107847" y="4775445"/>
            <a:ext cx="5554142" cy="181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 Evaluate the model's performance (accuracy, precision etc.)</a:t>
            </a:r>
            <a:endParaRPr lang="en-US" sz="1500" dirty="0"/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C3FC4E15-C64E-987D-EB1D-DE66491B30A7}"/>
              </a:ext>
            </a:extLst>
          </p:cNvPr>
          <p:cNvSpPr/>
          <p:nvPr/>
        </p:nvSpPr>
        <p:spPr>
          <a:xfrm>
            <a:off x="4799134" y="5619833"/>
            <a:ext cx="5554142" cy="18122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Visualize keywords and favorability for the resulting data set using Python and Tableau.</a:t>
            </a:r>
          </a:p>
          <a:p>
            <a:pPr algn="l">
              <a:lnSpc>
                <a:spcPts val="1428"/>
              </a:lnSpc>
              <a:buNone/>
            </a:pPr>
            <a:r>
              <a:rPr lang="en-US" sz="1500" dirty="0">
                <a:solidFill>
                  <a:srgbClr val="5A5A4C"/>
                </a:solidFill>
                <a:ea typeface="Space Grotesk" pitchFamily="34" charset="-122"/>
                <a:cs typeface="Space Grotesk" pitchFamily="34" charset="-120"/>
              </a:rPr>
              <a:t>- Visualize by calculating correlation between reviews and other factors (price, etc.)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1">
            <a:extLst>
              <a:ext uri="{FF2B5EF4-FFF2-40B4-BE49-F238E27FC236}">
                <a16:creationId xmlns:a16="http://schemas.microsoft.com/office/drawing/2014/main" id="{1746B383-A3B5-AD05-08DB-F71BE49F868F}"/>
              </a:ext>
            </a:extLst>
          </p:cNvPr>
          <p:cNvSpPr/>
          <p:nvPr/>
        </p:nvSpPr>
        <p:spPr>
          <a:xfrm>
            <a:off x="0" y="295642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US" altLang="ko-KR" sz="4000" b="1" dirty="0">
                <a:latin typeface="Space Grotesk" pitchFamily="34" charset="0"/>
              </a:rPr>
              <a:t>Favorability of Top 3 Reviews</a:t>
            </a:r>
            <a:endParaRPr lang="en-US" sz="4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9A7CC04-C06F-23FB-E8ED-3CCCC94792F2}"/>
              </a:ext>
            </a:extLst>
          </p:cNvPr>
          <p:cNvSpPr txBox="1"/>
          <p:nvPr/>
        </p:nvSpPr>
        <p:spPr>
          <a:xfrm>
            <a:off x="1867098" y="5730581"/>
            <a:ext cx="2487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Recommendation </a:t>
            </a:r>
          </a:p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on the site </a:t>
            </a:r>
            <a:endParaRPr lang="en-CA" sz="20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D8C9564-62FA-F929-3434-A5CF8A675C94}"/>
              </a:ext>
            </a:extLst>
          </p:cNvPr>
          <p:cNvSpPr txBox="1"/>
          <p:nvPr/>
        </p:nvSpPr>
        <p:spPr>
          <a:xfrm>
            <a:off x="130500" y="5781277"/>
            <a:ext cx="161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My model </a:t>
            </a:r>
            <a:endParaRPr lang="en-CA" sz="2000" b="1" dirty="0"/>
          </a:p>
        </p:txBody>
      </p:sp>
      <p:pic>
        <p:nvPicPr>
          <p:cNvPr id="1026" name="Picture 2" descr="The first trailer for GTA 6 is out. Here's why the hype is huge : NPR">
            <a:extLst>
              <a:ext uri="{FF2B5EF4-FFF2-40B4-BE49-F238E27FC236}">
                <a16:creationId xmlns:a16="http://schemas.microsoft.com/office/drawing/2014/main" id="{DEE7D0D6-96C4-E6BA-C492-2B2D96491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91" t="1904" r="10118" b="3180"/>
          <a:stretch/>
        </p:blipFill>
        <p:spPr bwMode="auto">
          <a:xfrm>
            <a:off x="392430" y="1211536"/>
            <a:ext cx="3027485" cy="32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unter-Strike 2 on Steam">
            <a:extLst>
              <a:ext uri="{FF2B5EF4-FFF2-40B4-BE49-F238E27FC236}">
                <a16:creationId xmlns:a16="http://schemas.microsoft.com/office/drawing/2014/main" id="{23565ADF-EC71-0763-187C-653D73CB51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517" y="1676280"/>
            <a:ext cx="4117370" cy="2359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PB: All Points Bulletin - Wikipedia">
            <a:extLst>
              <a:ext uri="{FF2B5EF4-FFF2-40B4-BE49-F238E27FC236}">
                <a16:creationId xmlns:a16="http://schemas.microsoft.com/office/drawing/2014/main" id="{AD9B3AA8-6A42-A850-FA4F-337ED7D8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8489" y="1232497"/>
            <a:ext cx="2472695" cy="3296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F2A8586D-94E9-905B-0B50-36B09EC3D519}"/>
              </a:ext>
            </a:extLst>
          </p:cNvPr>
          <p:cNvGrpSpPr/>
          <p:nvPr/>
        </p:nvGrpSpPr>
        <p:grpSpPr>
          <a:xfrm>
            <a:off x="364034" y="4659875"/>
            <a:ext cx="1161826" cy="1162045"/>
            <a:chOff x="1229014" y="1971845"/>
            <a:chExt cx="1161826" cy="1162045"/>
          </a:xfrm>
        </p:grpSpPr>
        <p:pic>
          <p:nvPicPr>
            <p:cNvPr id="39" name="Object 1" descr="preencoded.png">
              <a:extLst>
                <a:ext uri="{FF2B5EF4-FFF2-40B4-BE49-F238E27FC236}">
                  <a16:creationId xmlns:a16="http://schemas.microsoft.com/office/drawing/2014/main" id="{0B798137-C2FE-5D11-2BC7-912E4356A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229081" y="1972131"/>
              <a:ext cx="1161759" cy="1161759"/>
            </a:xfrm>
            <a:prstGeom prst="rect">
              <a:avLst/>
            </a:prstGeom>
          </p:spPr>
        </p:pic>
        <p:pic>
          <p:nvPicPr>
            <p:cNvPr id="40" name="Object 2" descr="preencoded.png">
              <a:extLst>
                <a:ext uri="{FF2B5EF4-FFF2-40B4-BE49-F238E27FC236}">
                  <a16:creationId xmlns:a16="http://schemas.microsoft.com/office/drawing/2014/main" id="{0B1D5B92-EC30-D322-BE22-0038680AE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229014" y="1971845"/>
              <a:ext cx="1161759" cy="1161759"/>
            </a:xfrm>
            <a:prstGeom prst="rect">
              <a:avLst/>
            </a:prstGeom>
          </p:spPr>
        </p:pic>
        <p:sp>
          <p:nvSpPr>
            <p:cNvPr id="41" name="Object 3">
              <a:extLst>
                <a:ext uri="{FF2B5EF4-FFF2-40B4-BE49-F238E27FC236}">
                  <a16:creationId xmlns:a16="http://schemas.microsoft.com/office/drawing/2014/main" id="{7336D048-8E23-BCE0-EAEF-8364F98EA500}"/>
                </a:ext>
              </a:extLst>
            </p:cNvPr>
            <p:cNvSpPr/>
            <p:nvPr/>
          </p:nvSpPr>
          <p:spPr>
            <a:xfrm>
              <a:off x="1463627" y="2393153"/>
              <a:ext cx="691342" cy="3199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520"/>
                </a:lnSpc>
                <a:buNone/>
              </a:pPr>
              <a:r>
                <a:rPr lang="en-US" sz="2250" b="1" dirty="0">
                  <a:solidFill>
                    <a:srgbClr val="2A2921"/>
                  </a:solidFill>
                  <a:latin typeface="Space Grotesk" pitchFamily="34" charset="0"/>
                  <a:ea typeface="Space Grotesk" pitchFamily="34" charset="-122"/>
                  <a:cs typeface="Space Grotesk" pitchFamily="34" charset="-120"/>
                </a:rPr>
                <a:t>97%</a:t>
              </a:r>
              <a:endParaRPr lang="en-US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9A275D8-B55F-7226-6906-E24846152055}"/>
              </a:ext>
            </a:extLst>
          </p:cNvPr>
          <p:cNvGrpSpPr/>
          <p:nvPr/>
        </p:nvGrpSpPr>
        <p:grpSpPr>
          <a:xfrm>
            <a:off x="2184433" y="4659589"/>
            <a:ext cx="1161952" cy="1162045"/>
            <a:chOff x="1229081" y="3400238"/>
            <a:chExt cx="1161952" cy="1162045"/>
          </a:xfrm>
        </p:grpSpPr>
        <p:pic>
          <p:nvPicPr>
            <p:cNvPr id="43" name="Object 4" descr="preencoded.png">
              <a:extLst>
                <a:ext uri="{FF2B5EF4-FFF2-40B4-BE49-F238E27FC236}">
                  <a16:creationId xmlns:a16="http://schemas.microsoft.com/office/drawing/2014/main" id="{5A187704-1EDA-635E-D55B-63E164486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9081" y="3400524"/>
              <a:ext cx="1161759" cy="1161759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4A59E8C-A05D-8870-3355-4223CF7CE0ED}"/>
                </a:ext>
              </a:extLst>
            </p:cNvPr>
            <p:cNvGrpSpPr/>
            <p:nvPr/>
          </p:nvGrpSpPr>
          <p:grpSpPr>
            <a:xfrm>
              <a:off x="1229274" y="3400238"/>
              <a:ext cx="1161759" cy="1161759"/>
              <a:chOff x="1229274" y="3400238"/>
              <a:chExt cx="1161759" cy="1161759"/>
            </a:xfrm>
          </p:grpSpPr>
          <p:pic>
            <p:nvPicPr>
              <p:cNvPr id="45" name="Object 5" descr="preencoded.png">
                <a:extLst>
                  <a:ext uri="{FF2B5EF4-FFF2-40B4-BE49-F238E27FC236}">
                    <a16:creationId xmlns:a16="http://schemas.microsoft.com/office/drawing/2014/main" id="{53366EE4-BBF1-307F-601F-0D6FA67E5D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1229274" y="3400238"/>
                <a:ext cx="1161759" cy="1161759"/>
              </a:xfrm>
              <a:prstGeom prst="rect">
                <a:avLst/>
              </a:prstGeom>
            </p:spPr>
          </p:pic>
          <p:sp>
            <p:nvSpPr>
              <p:cNvPr id="46" name="Object 6">
                <a:extLst>
                  <a:ext uri="{FF2B5EF4-FFF2-40B4-BE49-F238E27FC236}">
                    <a16:creationId xmlns:a16="http://schemas.microsoft.com/office/drawing/2014/main" id="{7DFD80F3-44F7-953D-11C6-A386CC9AB5A9}"/>
                  </a:ext>
                </a:extLst>
              </p:cNvPr>
              <p:cNvSpPr/>
              <p:nvPr/>
            </p:nvSpPr>
            <p:spPr>
              <a:xfrm>
                <a:off x="1463627" y="3821546"/>
                <a:ext cx="691342" cy="31990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/>
              <a:lstStyle/>
              <a:p>
                <a:pPr algn="ctr">
                  <a:lnSpc>
                    <a:spcPts val="2520"/>
                  </a:lnSpc>
                  <a:buNone/>
                </a:pPr>
                <a:r>
                  <a:rPr lang="en-US" sz="2250" b="1" dirty="0">
                    <a:solidFill>
                      <a:srgbClr val="2A2921"/>
                    </a:solidFill>
                    <a:latin typeface="Space Grotesk" pitchFamily="34" charset="0"/>
                    <a:ea typeface="Space Grotesk" pitchFamily="34" charset="-122"/>
                    <a:cs typeface="Space Grotesk" pitchFamily="34" charset="-120"/>
                  </a:rPr>
                  <a:t>93%</a:t>
                </a:r>
                <a:endParaRPr lang="en-US" dirty="0"/>
              </a:p>
            </p:txBody>
          </p:sp>
        </p:grp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5F0FA092-FF53-7448-28EF-B3B7D18E1546}"/>
              </a:ext>
            </a:extLst>
          </p:cNvPr>
          <p:cNvSpPr txBox="1"/>
          <p:nvPr/>
        </p:nvSpPr>
        <p:spPr>
          <a:xfrm>
            <a:off x="4568907" y="5781277"/>
            <a:ext cx="161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My model </a:t>
            </a:r>
            <a:endParaRPr lang="en-CA" sz="2000" b="1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EAA8C70-81E1-8272-583E-D9E45DEF3CE6}"/>
              </a:ext>
            </a:extLst>
          </p:cNvPr>
          <p:cNvSpPr txBox="1"/>
          <p:nvPr/>
        </p:nvSpPr>
        <p:spPr>
          <a:xfrm>
            <a:off x="8652000" y="5816352"/>
            <a:ext cx="16161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My model </a:t>
            </a:r>
            <a:endParaRPr lang="en-CA" sz="2000" b="1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820560F-89B7-AABB-46F2-CBB823A58111}"/>
              </a:ext>
            </a:extLst>
          </p:cNvPr>
          <p:cNvGrpSpPr/>
          <p:nvPr/>
        </p:nvGrpSpPr>
        <p:grpSpPr>
          <a:xfrm>
            <a:off x="6580778" y="4660161"/>
            <a:ext cx="1166044" cy="1162044"/>
            <a:chOff x="1229081" y="4828631"/>
            <a:chExt cx="1166044" cy="1162044"/>
          </a:xfrm>
        </p:grpSpPr>
        <p:pic>
          <p:nvPicPr>
            <p:cNvPr id="54" name="Object 7" descr="preencoded.png">
              <a:extLst>
                <a:ext uri="{FF2B5EF4-FFF2-40B4-BE49-F238E27FC236}">
                  <a16:creationId xmlns:a16="http://schemas.microsoft.com/office/drawing/2014/main" id="{F436F435-248D-3BDE-81F7-92AC50D57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229081" y="4828916"/>
              <a:ext cx="1161759" cy="1161759"/>
            </a:xfrm>
            <a:prstGeom prst="rect">
              <a:avLst/>
            </a:prstGeom>
          </p:spPr>
        </p:pic>
        <p:pic>
          <p:nvPicPr>
            <p:cNvPr id="55" name="Object 8" descr="preencoded.png">
              <a:extLst>
                <a:ext uri="{FF2B5EF4-FFF2-40B4-BE49-F238E27FC236}">
                  <a16:creationId xmlns:a16="http://schemas.microsoft.com/office/drawing/2014/main" id="{D979A383-CF80-40C9-1743-4D98F57EA8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233366" y="4828631"/>
              <a:ext cx="1161759" cy="1161759"/>
            </a:xfrm>
            <a:prstGeom prst="rect">
              <a:avLst/>
            </a:prstGeom>
          </p:spPr>
        </p:pic>
        <p:sp>
          <p:nvSpPr>
            <p:cNvPr id="56" name="Object 9">
              <a:extLst>
                <a:ext uri="{FF2B5EF4-FFF2-40B4-BE49-F238E27FC236}">
                  <a16:creationId xmlns:a16="http://schemas.microsoft.com/office/drawing/2014/main" id="{0DED8FE5-3C95-778F-BC33-19513D631BCB}"/>
                </a:ext>
              </a:extLst>
            </p:cNvPr>
            <p:cNvSpPr/>
            <p:nvPr/>
          </p:nvSpPr>
          <p:spPr>
            <a:xfrm>
              <a:off x="1463627" y="5249939"/>
              <a:ext cx="691342" cy="3199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520"/>
                </a:lnSpc>
                <a:buNone/>
              </a:pPr>
              <a:r>
                <a:rPr lang="en-US" sz="2250" b="1" dirty="0">
                  <a:solidFill>
                    <a:srgbClr val="2A2921"/>
                  </a:solidFill>
                  <a:latin typeface="Space Grotesk" pitchFamily="34" charset="0"/>
                  <a:ea typeface="Space Grotesk" pitchFamily="34" charset="-122"/>
                  <a:cs typeface="Space Grotesk" pitchFamily="34" charset="-120"/>
                </a:rPr>
                <a:t>87%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62A7BDE-8A5F-696C-12A7-B4BF136584A3}"/>
              </a:ext>
            </a:extLst>
          </p:cNvPr>
          <p:cNvGrpSpPr/>
          <p:nvPr/>
        </p:nvGrpSpPr>
        <p:grpSpPr>
          <a:xfrm>
            <a:off x="4614496" y="4678917"/>
            <a:ext cx="1161775" cy="1162045"/>
            <a:chOff x="6180827" y="1971845"/>
            <a:chExt cx="1161775" cy="1162045"/>
          </a:xfrm>
        </p:grpSpPr>
        <p:pic>
          <p:nvPicPr>
            <p:cNvPr id="58" name="Object 10" descr="preencoded.png">
              <a:extLst>
                <a:ext uri="{FF2B5EF4-FFF2-40B4-BE49-F238E27FC236}">
                  <a16:creationId xmlns:a16="http://schemas.microsoft.com/office/drawing/2014/main" id="{78E8034A-213F-6300-FEEF-48B2610094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180843" y="1972131"/>
              <a:ext cx="1161759" cy="1161759"/>
            </a:xfrm>
            <a:prstGeom prst="rect">
              <a:avLst/>
            </a:prstGeom>
          </p:spPr>
        </p:pic>
        <p:pic>
          <p:nvPicPr>
            <p:cNvPr id="59" name="Object 11" descr="preencoded.png">
              <a:extLst>
                <a:ext uri="{FF2B5EF4-FFF2-40B4-BE49-F238E27FC236}">
                  <a16:creationId xmlns:a16="http://schemas.microsoft.com/office/drawing/2014/main" id="{5F6C0729-6183-B30F-6D01-0C4673A33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180827" y="1971845"/>
              <a:ext cx="1161759" cy="1161759"/>
            </a:xfrm>
            <a:prstGeom prst="rect">
              <a:avLst/>
            </a:prstGeom>
          </p:spPr>
        </p:pic>
        <p:sp>
          <p:nvSpPr>
            <p:cNvPr id="60" name="Object 12">
              <a:extLst>
                <a:ext uri="{FF2B5EF4-FFF2-40B4-BE49-F238E27FC236}">
                  <a16:creationId xmlns:a16="http://schemas.microsoft.com/office/drawing/2014/main" id="{93AF0C35-FD22-DB54-9B27-80F316F385D3}"/>
                </a:ext>
              </a:extLst>
            </p:cNvPr>
            <p:cNvSpPr/>
            <p:nvPr/>
          </p:nvSpPr>
          <p:spPr>
            <a:xfrm>
              <a:off x="6415388" y="2393153"/>
              <a:ext cx="691342" cy="3199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520"/>
                </a:lnSpc>
                <a:buNone/>
              </a:pPr>
              <a:r>
                <a:rPr lang="en-US" sz="2250" b="1" dirty="0">
                  <a:solidFill>
                    <a:srgbClr val="2A2921"/>
                  </a:solidFill>
                  <a:latin typeface="Space Grotesk" pitchFamily="34" charset="0"/>
                  <a:ea typeface="Space Grotesk" pitchFamily="34" charset="-122"/>
                  <a:cs typeface="Space Grotesk" pitchFamily="34" charset="-120"/>
                </a:rPr>
                <a:t>86%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C40B870-1A28-4C48-9561-FCA96F6C941C}"/>
              </a:ext>
            </a:extLst>
          </p:cNvPr>
          <p:cNvGrpSpPr/>
          <p:nvPr/>
        </p:nvGrpSpPr>
        <p:grpSpPr>
          <a:xfrm>
            <a:off x="8629379" y="4679203"/>
            <a:ext cx="1169568" cy="1162045"/>
            <a:chOff x="6180843" y="3400238"/>
            <a:chExt cx="1169568" cy="1162045"/>
          </a:xfrm>
        </p:grpSpPr>
        <p:pic>
          <p:nvPicPr>
            <p:cNvPr id="62" name="Object 13" descr="preencoded.png">
              <a:extLst>
                <a:ext uri="{FF2B5EF4-FFF2-40B4-BE49-F238E27FC236}">
                  <a16:creationId xmlns:a16="http://schemas.microsoft.com/office/drawing/2014/main" id="{2D093FD8-A4E9-1C97-51AD-B0FC8642D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0843" y="3400524"/>
              <a:ext cx="1161759" cy="1161759"/>
            </a:xfrm>
            <a:prstGeom prst="rect">
              <a:avLst/>
            </a:prstGeom>
          </p:spPr>
        </p:pic>
        <p:pic>
          <p:nvPicPr>
            <p:cNvPr id="63" name="Object 14" descr="preencoded.png">
              <a:extLst>
                <a:ext uri="{FF2B5EF4-FFF2-40B4-BE49-F238E27FC236}">
                  <a16:creationId xmlns:a16="http://schemas.microsoft.com/office/drawing/2014/main" id="{DD4FD6D7-D529-8B3F-8F57-2CB7A55B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350536" y="3400238"/>
              <a:ext cx="999875" cy="1161759"/>
            </a:xfrm>
            <a:prstGeom prst="rect">
              <a:avLst/>
            </a:prstGeom>
          </p:spPr>
        </p:pic>
        <p:sp>
          <p:nvSpPr>
            <p:cNvPr id="1024" name="Object 15">
              <a:extLst>
                <a:ext uri="{FF2B5EF4-FFF2-40B4-BE49-F238E27FC236}">
                  <a16:creationId xmlns:a16="http://schemas.microsoft.com/office/drawing/2014/main" id="{D916684E-04B8-3C3E-912E-91FBE08F52B3}"/>
                </a:ext>
              </a:extLst>
            </p:cNvPr>
            <p:cNvSpPr/>
            <p:nvPr/>
          </p:nvSpPr>
          <p:spPr>
            <a:xfrm>
              <a:off x="6415388" y="3821546"/>
              <a:ext cx="691342" cy="3199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520"/>
                </a:lnSpc>
                <a:buNone/>
              </a:pPr>
              <a:r>
                <a:rPr lang="en-US" sz="2250" b="1" dirty="0">
                  <a:solidFill>
                    <a:srgbClr val="2A2921"/>
                  </a:solidFill>
                  <a:latin typeface="Space Grotesk" pitchFamily="34" charset="0"/>
                  <a:ea typeface="Space Grotesk" pitchFamily="34" charset="-122"/>
                  <a:cs typeface="Space Grotesk" pitchFamily="34" charset="-120"/>
                </a:rPr>
                <a:t>62%</a:t>
              </a:r>
              <a:endParaRPr lang="en-US" dirty="0"/>
            </a:p>
          </p:txBody>
        </p:sp>
      </p:grpSp>
      <p:grpSp>
        <p:nvGrpSpPr>
          <p:cNvPr id="1025" name="Group 1024">
            <a:extLst>
              <a:ext uri="{FF2B5EF4-FFF2-40B4-BE49-F238E27FC236}">
                <a16:creationId xmlns:a16="http://schemas.microsoft.com/office/drawing/2014/main" id="{131A0CA1-2968-52C1-A7AB-D722F8A73FAA}"/>
              </a:ext>
            </a:extLst>
          </p:cNvPr>
          <p:cNvGrpSpPr/>
          <p:nvPr/>
        </p:nvGrpSpPr>
        <p:grpSpPr>
          <a:xfrm>
            <a:off x="10458581" y="4679774"/>
            <a:ext cx="1164426" cy="1162044"/>
            <a:chOff x="6180843" y="4828631"/>
            <a:chExt cx="1164426" cy="1162044"/>
          </a:xfrm>
        </p:grpSpPr>
        <p:pic>
          <p:nvPicPr>
            <p:cNvPr id="1027" name="Object 16" descr="preencoded.png">
              <a:extLst>
                <a:ext uri="{FF2B5EF4-FFF2-40B4-BE49-F238E27FC236}">
                  <a16:creationId xmlns:a16="http://schemas.microsoft.com/office/drawing/2014/main" id="{D8A34F1D-766A-1829-351E-51371E961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80843" y="4828916"/>
              <a:ext cx="1161759" cy="1161759"/>
            </a:xfrm>
            <a:prstGeom prst="rect">
              <a:avLst/>
            </a:prstGeom>
          </p:spPr>
        </p:pic>
        <p:pic>
          <p:nvPicPr>
            <p:cNvPr id="1029" name="Object 17" descr="preencoded.png">
              <a:extLst>
                <a:ext uri="{FF2B5EF4-FFF2-40B4-BE49-F238E27FC236}">
                  <a16:creationId xmlns:a16="http://schemas.microsoft.com/office/drawing/2014/main" id="{1D481F9B-817D-A06E-994D-6310353C8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6459665" y="4828631"/>
              <a:ext cx="885604" cy="1161759"/>
            </a:xfrm>
            <a:prstGeom prst="rect">
              <a:avLst/>
            </a:prstGeom>
          </p:spPr>
        </p:pic>
        <p:sp>
          <p:nvSpPr>
            <p:cNvPr id="1031" name="Object 18">
              <a:extLst>
                <a:ext uri="{FF2B5EF4-FFF2-40B4-BE49-F238E27FC236}">
                  <a16:creationId xmlns:a16="http://schemas.microsoft.com/office/drawing/2014/main" id="{21C1B6EB-2A7B-55F3-F9CA-74CE7B2AA924}"/>
                </a:ext>
              </a:extLst>
            </p:cNvPr>
            <p:cNvSpPr/>
            <p:nvPr/>
          </p:nvSpPr>
          <p:spPr>
            <a:xfrm>
              <a:off x="6415388" y="5249939"/>
              <a:ext cx="691342" cy="319900"/>
            </a:xfrm>
            <a:prstGeom prst="rect">
              <a:avLst/>
            </a:prstGeom>
            <a:noFill/>
          </p:spPr>
          <p:txBody>
            <a:bodyPr wrap="square" lIns="0" tIns="0" rIns="0" bIns="0" rtlCol="0" anchor="ctr"/>
            <a:lstStyle/>
            <a:p>
              <a:pPr algn="ctr">
                <a:lnSpc>
                  <a:spcPts val="2520"/>
                </a:lnSpc>
                <a:buNone/>
              </a:pPr>
              <a:r>
                <a:rPr lang="en-US" sz="2250" b="1" dirty="0">
                  <a:solidFill>
                    <a:srgbClr val="2A2921"/>
                  </a:solidFill>
                  <a:latin typeface="Space Grotesk" pitchFamily="34" charset="0"/>
                  <a:ea typeface="Space Grotesk" pitchFamily="34" charset="-122"/>
                  <a:cs typeface="Space Grotesk" pitchFamily="34" charset="-120"/>
                </a:rPr>
                <a:t>75%</a:t>
              </a:r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492946D-F44E-4779-097D-F10C9AE6C841}"/>
              </a:ext>
            </a:extLst>
          </p:cNvPr>
          <p:cNvSpPr txBox="1"/>
          <p:nvPr/>
        </p:nvSpPr>
        <p:spPr>
          <a:xfrm>
            <a:off x="6097263" y="5797707"/>
            <a:ext cx="24878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Recommendation </a:t>
            </a:r>
          </a:p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on the site </a:t>
            </a:r>
            <a:endParaRPr lang="en-CA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17993-FBFD-3B39-F167-5C426D4F4FA5}"/>
              </a:ext>
            </a:extLst>
          </p:cNvPr>
          <p:cNvSpPr txBox="1"/>
          <p:nvPr/>
        </p:nvSpPr>
        <p:spPr>
          <a:xfrm>
            <a:off x="10011342" y="5794375"/>
            <a:ext cx="2273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Recommendation</a:t>
            </a:r>
          </a:p>
          <a:p>
            <a:r>
              <a:rPr lang="en-CA" sz="2000" b="1" dirty="0">
                <a:latin typeface="Space Grotesk" pitchFamily="34" charset="0"/>
                <a:ea typeface="Space Grotesk" pitchFamily="34" charset="-122"/>
              </a:rPr>
              <a:t>on the site </a:t>
            </a:r>
            <a:endParaRPr lang="en-CA" sz="2000" b="1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201524E-0E2F-AE4D-7592-C79C164BB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04" y="132413"/>
            <a:ext cx="9297698" cy="6725589"/>
          </a:xfrm>
          <a:prstGeom prst="rect">
            <a:avLst/>
          </a:prstGeom>
        </p:spPr>
      </p:pic>
      <p:pic>
        <p:nvPicPr>
          <p:cNvPr id="28" name="Object 4" descr="preencoded.png">
            <a:extLst>
              <a:ext uri="{FF2B5EF4-FFF2-40B4-BE49-F238E27FC236}">
                <a16:creationId xmlns:a16="http://schemas.microsoft.com/office/drawing/2014/main" id="{471BE666-EADB-D121-1F3C-D7FD14168CA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5400000">
            <a:off x="8108955" y="2778005"/>
            <a:ext cx="6858000" cy="1301993"/>
          </a:xfrm>
          <a:prstGeom prst="rect">
            <a:avLst/>
          </a:prstGeom>
        </p:spPr>
      </p:pic>
      <p:pic>
        <p:nvPicPr>
          <p:cNvPr id="30" name="Object 4" descr="preencoded.png">
            <a:extLst>
              <a:ext uri="{FF2B5EF4-FFF2-40B4-BE49-F238E27FC236}">
                <a16:creationId xmlns:a16="http://schemas.microsoft.com/office/drawing/2014/main" id="{D4166D5B-F4AF-6FDD-8879-131F77AFFC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16200000">
            <a:off x="-2829220" y="2778003"/>
            <a:ext cx="6858000" cy="130199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2C4B6D57-BDA2-F075-27BB-12353A01102A}"/>
              </a:ext>
            </a:extLst>
          </p:cNvPr>
          <p:cNvSpPr/>
          <p:nvPr/>
        </p:nvSpPr>
        <p:spPr>
          <a:xfrm>
            <a:off x="1765847" y="225201"/>
            <a:ext cx="4330153" cy="11089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bject 1">
            <a:extLst>
              <a:ext uri="{FF2B5EF4-FFF2-40B4-BE49-F238E27FC236}">
                <a16:creationId xmlns:a16="http://schemas.microsoft.com/office/drawing/2014/main" id="{AE48DABB-9D96-EEB9-EE87-56D79046332F}"/>
              </a:ext>
            </a:extLst>
          </p:cNvPr>
          <p:cNvSpPr/>
          <p:nvPr/>
        </p:nvSpPr>
        <p:spPr>
          <a:xfrm>
            <a:off x="658380" y="326829"/>
            <a:ext cx="6398751" cy="391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CA" altLang="ko-KR" sz="4000" b="1" dirty="0"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Keywords By Game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4710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bject 1">
            <a:extLst>
              <a:ext uri="{FF2B5EF4-FFF2-40B4-BE49-F238E27FC236}">
                <a16:creationId xmlns:a16="http://schemas.microsoft.com/office/drawing/2014/main" id="{AE48DABB-9D96-EEB9-EE87-56D79046332F}"/>
              </a:ext>
            </a:extLst>
          </p:cNvPr>
          <p:cNvSpPr/>
          <p:nvPr/>
        </p:nvSpPr>
        <p:spPr>
          <a:xfrm>
            <a:off x="0" y="385666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buNone/>
            </a:pPr>
            <a:r>
              <a:rPr lang="en-CA" altLang="ko-KR" sz="4000" b="1" dirty="0">
                <a:latin typeface="Space Grotesk" pitchFamily="34" charset="0"/>
                <a:ea typeface="Space Grotesk" pitchFamily="34" charset="-122"/>
                <a:cs typeface="Space Grotesk" pitchFamily="34" charset="-120"/>
              </a:rPr>
              <a:t>Keywords By genre</a:t>
            </a:r>
            <a:endParaRPr lang="en-US" sz="4000" dirty="0"/>
          </a:p>
        </p:txBody>
      </p:sp>
      <p:pic>
        <p:nvPicPr>
          <p:cNvPr id="30" name="Object 4" descr="preencoded.png">
            <a:extLst>
              <a:ext uri="{FF2B5EF4-FFF2-40B4-BE49-F238E27FC236}">
                <a16:creationId xmlns:a16="http://schemas.microsoft.com/office/drawing/2014/main" id="{D4166D5B-F4AF-6FDD-8879-131F77AFF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16200000" flipH="1">
            <a:off x="-2778003" y="2778001"/>
            <a:ext cx="6858000" cy="1301993"/>
          </a:xfrm>
          <a:prstGeom prst="rect">
            <a:avLst/>
          </a:prstGeom>
        </p:spPr>
      </p:pic>
      <p:pic>
        <p:nvPicPr>
          <p:cNvPr id="2" name="Object 4" descr="preencoded.png">
            <a:extLst>
              <a:ext uri="{FF2B5EF4-FFF2-40B4-BE49-F238E27FC236}">
                <a16:creationId xmlns:a16="http://schemas.microsoft.com/office/drawing/2014/main" id="{D67BC8F1-ADC1-AFA4-76B5-4D6842A7273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16200000">
            <a:off x="8341977" y="2778001"/>
            <a:ext cx="6858000" cy="1301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FE8CDC-3D19-283C-E28B-3DF6C34261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5878"/>
          <a:stretch/>
        </p:blipFill>
        <p:spPr>
          <a:xfrm>
            <a:off x="1748139" y="1054400"/>
            <a:ext cx="5147113" cy="1824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743BFC-C604-20D0-CD69-A597EAE6ED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6051" r="-2003"/>
          <a:stretch/>
        </p:blipFill>
        <p:spPr>
          <a:xfrm>
            <a:off x="4775945" y="2675467"/>
            <a:ext cx="6257816" cy="407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796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2"/>
          <p:cNvSpPr/>
          <p:nvPr/>
        </p:nvSpPr>
        <p:spPr>
          <a:xfrm>
            <a:off x="-4" y="466317"/>
            <a:ext cx="12188952" cy="53326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4200"/>
              </a:lnSpc>
              <a:spcBef>
                <a:spcPts val="1084"/>
              </a:spcBef>
              <a:buNone/>
            </a:pPr>
            <a:r>
              <a:rPr lang="en-US" sz="3750" b="1" dirty="0">
                <a:solidFill>
                  <a:srgbClr val="2A2921"/>
                </a:solidFill>
                <a:latin typeface="Space Grotesk" pitchFamily="34" charset="0"/>
                <a:ea typeface="Space Grotesk" pitchFamily="34" charset="-122"/>
              </a:rPr>
              <a:t>Challenges</a:t>
            </a:r>
            <a:endParaRPr lang="en-US" dirty="0"/>
          </a:p>
        </p:txBody>
      </p:sp>
      <p:pic>
        <p:nvPicPr>
          <p:cNvPr id="14" name="Object 4" descr="preencoded.png">
            <a:extLst>
              <a:ext uri="{FF2B5EF4-FFF2-40B4-BE49-F238E27FC236}">
                <a16:creationId xmlns:a16="http://schemas.microsoft.com/office/drawing/2014/main" id="{2A87CAAC-B071-D4F1-2106-B21022EA33E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t="23809" b="23809"/>
          <a:stretch/>
        </p:blipFill>
        <p:spPr>
          <a:xfrm rot="5400000">
            <a:off x="5453640" y="122698"/>
            <a:ext cx="1281667" cy="12188954"/>
          </a:xfrm>
          <a:prstGeom prst="rect">
            <a:avLst/>
          </a:prstGeom>
        </p:spPr>
      </p:pic>
      <p:sp>
        <p:nvSpPr>
          <p:cNvPr id="13" name="Object 3">
            <a:extLst>
              <a:ext uri="{FF2B5EF4-FFF2-40B4-BE49-F238E27FC236}">
                <a16:creationId xmlns:a16="http://schemas.microsoft.com/office/drawing/2014/main" id="{2C2B0DAF-1ABC-179D-1C62-3B14E1AC3279}"/>
              </a:ext>
            </a:extLst>
          </p:cNvPr>
          <p:cNvSpPr/>
          <p:nvPr/>
        </p:nvSpPr>
        <p:spPr>
          <a:xfrm>
            <a:off x="3172458" y="2187745"/>
            <a:ext cx="1428393" cy="1428393"/>
          </a:xfrm>
          <a:prstGeom prst="ellipse">
            <a:avLst/>
          </a:prstGeom>
          <a:solidFill>
            <a:srgbClr val="758BFD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15" name="Object 5">
            <a:extLst>
              <a:ext uri="{FF2B5EF4-FFF2-40B4-BE49-F238E27FC236}">
                <a16:creationId xmlns:a16="http://schemas.microsoft.com/office/drawing/2014/main" id="{81386800-8ACC-2CA6-DCAC-99BD45B5291D}"/>
              </a:ext>
            </a:extLst>
          </p:cNvPr>
          <p:cNvSpPr/>
          <p:nvPr/>
        </p:nvSpPr>
        <p:spPr>
          <a:xfrm>
            <a:off x="2194961" y="3906734"/>
            <a:ext cx="3383386" cy="25592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altLang="ko-KR" sz="2400" b="1" dirty="0">
                <a:solidFill>
                  <a:srgbClr val="2A2921"/>
                </a:solidFill>
              </a:rPr>
              <a:t>Lack of time to analyze data</a:t>
            </a:r>
            <a:endParaRPr lang="en-US" sz="2400" b="1" dirty="0"/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9556D8D5-E505-F568-3684-DD2DE994AAAD}"/>
              </a:ext>
            </a:extLst>
          </p:cNvPr>
          <p:cNvSpPr/>
          <p:nvPr/>
        </p:nvSpPr>
        <p:spPr>
          <a:xfrm>
            <a:off x="7076732" y="2157349"/>
            <a:ext cx="1428393" cy="1428393"/>
          </a:xfrm>
          <a:prstGeom prst="ellipse">
            <a:avLst/>
          </a:prstGeom>
          <a:solidFill>
            <a:srgbClr val="758BFD"/>
          </a:solidFill>
        </p:spPr>
        <p:txBody>
          <a:bodyPr/>
          <a:lstStyle/>
          <a:p>
            <a:endParaRPr lang="en-CA" dirty="0"/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F8F20BF5-6385-D4E6-9A37-88AB6E6CA3D2}"/>
              </a:ext>
            </a:extLst>
          </p:cNvPr>
          <p:cNvSpPr/>
          <p:nvPr/>
        </p:nvSpPr>
        <p:spPr>
          <a:xfrm>
            <a:off x="5999723" y="3906734"/>
            <a:ext cx="3582409" cy="511841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algn="ctr">
              <a:lnSpc>
                <a:spcPts val="2016"/>
              </a:lnSpc>
              <a:buNone/>
            </a:pPr>
            <a:r>
              <a:rPr lang="en-US" sz="2400" b="1" dirty="0">
                <a:solidFill>
                  <a:srgbClr val="2A2921"/>
                </a:solidFill>
                <a:ea typeface="Space Grotesk" pitchFamily="34" charset="-122"/>
                <a:cs typeface="Space Grotesk" pitchFamily="34" charset="-120"/>
              </a:rPr>
              <a:t>Various Emotions</a:t>
            </a:r>
            <a:endParaRPr lang="en-US" sz="2400" b="1" dirty="0"/>
          </a:p>
        </p:txBody>
      </p:sp>
      <p:pic>
        <p:nvPicPr>
          <p:cNvPr id="18" name="Object 4" descr="preencoded.png">
            <a:extLst>
              <a:ext uri="{FF2B5EF4-FFF2-40B4-BE49-F238E27FC236}">
                <a16:creationId xmlns:a16="http://schemas.microsoft.com/office/drawing/2014/main" id="{C7DBD45E-A9E9-3CEF-F806-506A35D0B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0681" y="2494433"/>
            <a:ext cx="903184" cy="821079"/>
          </a:xfrm>
          <a:prstGeom prst="rect">
            <a:avLst/>
          </a:prstGeom>
        </p:spPr>
      </p:pic>
      <p:pic>
        <p:nvPicPr>
          <p:cNvPr id="19" name="Object 8" descr="preencoded.png">
            <a:extLst>
              <a:ext uri="{FF2B5EF4-FFF2-40B4-BE49-F238E27FC236}">
                <a16:creationId xmlns:a16="http://schemas.microsoft.com/office/drawing/2014/main" id="{6DAB7673-17F9-7327-A27F-36A141711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3362" y="2534527"/>
            <a:ext cx="815124" cy="74320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1743</TotalTime>
  <Words>211</Words>
  <Application>Microsoft Office PowerPoint</Application>
  <PresentationFormat>Widescreen</PresentationFormat>
  <Paragraphs>65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Söhne</vt:lpstr>
      <vt:lpstr>Space Grotesk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Beautiful.ai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Sales Battlecard</dc:title>
  <dc:subject>Sales Battlecard</dc:subject>
  <dc:creator>kim zoey</dc:creator>
  <cp:lastModifiedBy>zoooey96@gmail.com</cp:lastModifiedBy>
  <cp:revision>8</cp:revision>
  <dcterms:created xsi:type="dcterms:W3CDTF">2023-12-05T22:43:32Z</dcterms:created>
  <dcterms:modified xsi:type="dcterms:W3CDTF">2023-12-08T00:19:34Z</dcterms:modified>
</cp:coreProperties>
</file>